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29"/>
  </p:notesMasterIdLst>
  <p:handoutMasterIdLst>
    <p:handoutMasterId r:id="rId30"/>
  </p:handoutMasterIdLst>
  <p:sldIdLst>
    <p:sldId id="1663" r:id="rId5"/>
    <p:sldId id="2051" r:id="rId6"/>
    <p:sldId id="2058" r:id="rId7"/>
    <p:sldId id="2062" r:id="rId8"/>
    <p:sldId id="2063" r:id="rId9"/>
    <p:sldId id="2064" r:id="rId10"/>
    <p:sldId id="2076" r:id="rId11"/>
    <p:sldId id="2059" r:id="rId12"/>
    <p:sldId id="2065" r:id="rId13"/>
    <p:sldId id="2066" r:id="rId14"/>
    <p:sldId id="2074" r:id="rId15"/>
    <p:sldId id="2067" r:id="rId16"/>
    <p:sldId id="2075" r:id="rId17"/>
    <p:sldId id="2060" r:id="rId18"/>
    <p:sldId id="2068" r:id="rId19"/>
    <p:sldId id="2071" r:id="rId20"/>
    <p:sldId id="2061" r:id="rId21"/>
    <p:sldId id="2069" r:id="rId22"/>
    <p:sldId id="2072" r:id="rId23"/>
    <p:sldId id="2070" r:id="rId24"/>
    <p:sldId id="2073" r:id="rId25"/>
    <p:sldId id="2057" r:id="rId26"/>
    <p:sldId id="1347" r:id="rId27"/>
    <p:sldId id="1362" r:id="rId28"/>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51"/>
          </p14:sldIdLst>
        </p14:section>
        <p14:section name="Azure Sentinel data sources" id="{AD2CF2DD-50F4-4334-BEC2-949FDFD507F4}">
          <p14:sldIdLst>
            <p14:sldId id="2058"/>
            <p14:sldId id="2062"/>
            <p14:sldId id="2063"/>
            <p14:sldId id="2064"/>
            <p14:sldId id="2076"/>
          </p14:sldIdLst>
        </p14:section>
        <p14:section name="Rule templates" id="{6309E766-117D-4E02-9827-445BF0B3652F}">
          <p14:sldIdLst>
            <p14:sldId id="2059"/>
            <p14:sldId id="2065"/>
            <p14:sldId id="2066"/>
            <p14:sldId id="2074"/>
            <p14:sldId id="2067"/>
            <p14:sldId id="2075"/>
          </p14:sldIdLst>
        </p14:section>
        <p14:section name="Visualize" id="{3F319F81-0A0E-4DFB-B619-DB2FA2DF2C54}">
          <p14:sldIdLst>
            <p14:sldId id="2060"/>
            <p14:sldId id="2068"/>
            <p14:sldId id="2071"/>
          </p14:sldIdLst>
        </p14:section>
        <p14:section name="Threat hunting" id="{290DD097-89B2-42C2-AB46-77FF300355DB}">
          <p14:sldIdLst>
            <p14:sldId id="2061"/>
            <p14:sldId id="2069"/>
            <p14:sldId id="2072"/>
            <p14:sldId id="2070"/>
            <p14:sldId id="2073"/>
          </p14:sldIdLst>
        </p14:section>
        <p14:section name="Close" id="{343109AD-2ABF-494B-BE91-E958B78D61F9}">
          <p14:sldIdLst>
            <p14:sldId id="2057"/>
          </p14:sldIdLst>
        </p14:section>
        <p14:section name="Template" id="{09FA1D99-BEC6-4220-A7B5-18C38DAF2AEB}">
          <p14:sldIdLst>
            <p14:sldId id="1347"/>
            <p14:sldId id="13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30E5D0"/>
    <a:srgbClr val="50E6FF"/>
    <a:srgbClr val="0069BA"/>
    <a:srgbClr val="9BF00B"/>
    <a:srgbClr val="0F780F"/>
    <a:srgbClr val="107E10"/>
    <a:srgbClr val="0E700E"/>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01" autoAdjust="0"/>
    <p:restoredTop sz="96327" autoAdjust="0"/>
  </p:normalViewPr>
  <p:slideViewPr>
    <p:cSldViewPr snapToGrid="0">
      <p:cViewPr varScale="1">
        <p:scale>
          <a:sx n="108" d="100"/>
          <a:sy n="108" d="100"/>
        </p:scale>
        <p:origin x="78" y="132"/>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5/7/2020 4:14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5/7/2020 4:12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5/7/2020 4:12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5/7/2020 4:12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22</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2050313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1871544"/>
            <a:ext cx="4167887" cy="1661993"/>
          </a:xfrm>
        </p:spPr>
        <p:txBody>
          <a:bodyPr/>
          <a:lstStyle/>
          <a:p>
            <a:r>
              <a:rPr lang="en-US" dirty="0"/>
              <a:t>Securing your Infrastructure with Azure Sentinel</a:t>
            </a:r>
          </a:p>
        </p:txBody>
      </p:sp>
      <p:sp>
        <p:nvSpPr>
          <p:cNvPr id="5" name="Text Placeholder 4"/>
          <p:cNvSpPr>
            <a:spLocks noGrp="1"/>
          </p:cNvSpPr>
          <p:nvPr>
            <p:ph type="body" sz="quarter" idx="12"/>
          </p:nvPr>
        </p:nvSpPr>
        <p:spPr/>
        <p:txBody>
          <a:bodyPr/>
          <a:lstStyle/>
          <a:p>
            <a:r>
              <a:rPr lang="en-US" dirty="0"/>
              <a:t>Subtitle or </a:t>
            </a:r>
            <a:r>
              <a:rPr lang="en-US"/>
              <a:t>speaker name</a:t>
            </a:r>
            <a:endParaRPr lang="en-US" dirty="0"/>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9E905-5D61-47F1-AE06-6941B425036D}"/>
              </a:ext>
            </a:extLst>
          </p:cNvPr>
          <p:cNvSpPr>
            <a:spLocks noGrp="1"/>
          </p:cNvSpPr>
          <p:nvPr>
            <p:ph type="title"/>
          </p:nvPr>
        </p:nvSpPr>
        <p:spPr/>
        <p:txBody>
          <a:bodyPr/>
          <a:lstStyle/>
          <a:p>
            <a:r>
              <a:rPr lang="en-US" dirty="0"/>
              <a:t>Custom rules creation</a:t>
            </a:r>
          </a:p>
        </p:txBody>
      </p:sp>
      <p:sp>
        <p:nvSpPr>
          <p:cNvPr id="3" name="Text Placeholder 2">
            <a:extLst>
              <a:ext uri="{FF2B5EF4-FFF2-40B4-BE49-F238E27FC236}">
                <a16:creationId xmlns:a16="http://schemas.microsoft.com/office/drawing/2014/main" id="{2DC9D647-3464-4130-87BB-38EE3BAAA95F}"/>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73617537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70053BD-7223-44A1-A122-80D694DEC2F9}"/>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0FCA3BE3-C2FD-4906-B331-FD94C5254303}"/>
              </a:ext>
            </a:extLst>
          </p:cNvPr>
          <p:cNvSpPr>
            <a:spLocks noGrp="1"/>
          </p:cNvSpPr>
          <p:nvPr>
            <p:ph type="body" sz="quarter" idx="10"/>
          </p:nvPr>
        </p:nvSpPr>
        <p:spPr/>
        <p:txBody>
          <a:bodyPr/>
          <a:lstStyle/>
          <a:p>
            <a:r>
              <a:rPr lang="en-US" dirty="0"/>
              <a:t>Authoring custom rules</a:t>
            </a:r>
          </a:p>
        </p:txBody>
      </p:sp>
    </p:spTree>
    <p:extLst>
      <p:ext uri="{BB962C8B-B14F-4D97-AF65-F5344CB8AC3E}">
        <p14:creationId xmlns:p14="http://schemas.microsoft.com/office/powerpoint/2010/main" val="691330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B58F0-7928-4917-BB96-C43AE2683494}"/>
              </a:ext>
            </a:extLst>
          </p:cNvPr>
          <p:cNvSpPr>
            <a:spLocks noGrp="1"/>
          </p:cNvSpPr>
          <p:nvPr>
            <p:ph type="title"/>
          </p:nvPr>
        </p:nvSpPr>
        <p:spPr/>
        <p:txBody>
          <a:bodyPr/>
          <a:lstStyle/>
          <a:p>
            <a:r>
              <a:rPr lang="en-US" dirty="0"/>
              <a:t>Alerts and automated threat response</a:t>
            </a:r>
          </a:p>
        </p:txBody>
      </p:sp>
      <p:sp>
        <p:nvSpPr>
          <p:cNvPr id="3" name="Text Placeholder 2">
            <a:extLst>
              <a:ext uri="{FF2B5EF4-FFF2-40B4-BE49-F238E27FC236}">
                <a16:creationId xmlns:a16="http://schemas.microsoft.com/office/drawing/2014/main" id="{43A352BA-9689-4BF5-9657-8FD977B994DD}"/>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801448905"/>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90887E2-73E1-44F7-A214-E31BDC5D77C1}"/>
              </a:ext>
            </a:extLst>
          </p:cNvPr>
          <p:cNvSpPr>
            <a:spLocks noGrp="1"/>
          </p:cNvSpPr>
          <p:nvPr>
            <p:ph type="title"/>
          </p:nvPr>
        </p:nvSpPr>
        <p:spPr/>
        <p:txBody>
          <a:bodyPr/>
          <a:lstStyle/>
          <a:p>
            <a:r>
              <a:rPr lang="en-US" dirty="0"/>
              <a:t>Demo</a:t>
            </a:r>
          </a:p>
        </p:txBody>
      </p:sp>
      <p:sp>
        <p:nvSpPr>
          <p:cNvPr id="7" name="Text Placeholder 6">
            <a:extLst>
              <a:ext uri="{FF2B5EF4-FFF2-40B4-BE49-F238E27FC236}">
                <a16:creationId xmlns:a16="http://schemas.microsoft.com/office/drawing/2014/main" id="{81EE6DE9-A889-46F3-8DC7-9EEAC82CD012}"/>
              </a:ext>
            </a:extLst>
          </p:cNvPr>
          <p:cNvSpPr>
            <a:spLocks noGrp="1"/>
          </p:cNvSpPr>
          <p:nvPr>
            <p:ph type="body" sz="quarter" idx="10"/>
          </p:nvPr>
        </p:nvSpPr>
        <p:spPr/>
        <p:txBody>
          <a:bodyPr/>
          <a:lstStyle/>
          <a:p>
            <a:r>
              <a:rPr lang="en-US" dirty="0"/>
              <a:t>API integrations with Microsoft Security Graph</a:t>
            </a:r>
          </a:p>
        </p:txBody>
      </p:sp>
    </p:spTree>
    <p:extLst>
      <p:ext uri="{BB962C8B-B14F-4D97-AF65-F5344CB8AC3E}">
        <p14:creationId xmlns:p14="http://schemas.microsoft.com/office/powerpoint/2010/main" val="429888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DE71A-A12C-4318-B78E-B886569B6068}"/>
              </a:ext>
            </a:extLst>
          </p:cNvPr>
          <p:cNvSpPr>
            <a:spLocks noGrp="1"/>
          </p:cNvSpPr>
          <p:nvPr>
            <p:ph type="title"/>
          </p:nvPr>
        </p:nvSpPr>
        <p:spPr/>
        <p:txBody>
          <a:bodyPr/>
          <a:lstStyle/>
          <a:p>
            <a:r>
              <a:rPr lang="en-US" dirty="0"/>
              <a:t>Visualize</a:t>
            </a:r>
          </a:p>
        </p:txBody>
      </p:sp>
    </p:spTree>
    <p:extLst>
      <p:ext uri="{BB962C8B-B14F-4D97-AF65-F5344CB8AC3E}">
        <p14:creationId xmlns:p14="http://schemas.microsoft.com/office/powerpoint/2010/main" val="238538608"/>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305394-225B-4753-83CD-E9C02AA43F48}"/>
              </a:ext>
            </a:extLst>
          </p:cNvPr>
          <p:cNvSpPr>
            <a:spLocks noGrp="1"/>
          </p:cNvSpPr>
          <p:nvPr>
            <p:ph type="title"/>
          </p:nvPr>
        </p:nvSpPr>
        <p:spPr/>
        <p:txBody>
          <a:bodyPr/>
          <a:lstStyle/>
          <a:p>
            <a:r>
              <a:rPr lang="en-US" dirty="0"/>
              <a:t>Create custom workbooks</a:t>
            </a:r>
          </a:p>
        </p:txBody>
      </p:sp>
      <p:sp>
        <p:nvSpPr>
          <p:cNvPr id="4" name="Text Placeholder 3">
            <a:extLst>
              <a:ext uri="{FF2B5EF4-FFF2-40B4-BE49-F238E27FC236}">
                <a16:creationId xmlns:a16="http://schemas.microsoft.com/office/drawing/2014/main" id="{B9C56018-494E-4A27-AC0D-5C169BD39B8D}"/>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95419458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CC6801-10B0-4F86-9552-F94FD49275C7}"/>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D1A1ADEC-8222-4978-8C16-9E39F85356EB}"/>
              </a:ext>
            </a:extLst>
          </p:cNvPr>
          <p:cNvSpPr>
            <a:spLocks noGrp="1"/>
          </p:cNvSpPr>
          <p:nvPr>
            <p:ph type="body" sz="quarter" idx="10"/>
          </p:nvPr>
        </p:nvSpPr>
        <p:spPr/>
        <p:txBody>
          <a:bodyPr/>
          <a:lstStyle/>
          <a:p>
            <a:r>
              <a:rPr lang="en-US" dirty="0"/>
              <a:t>Creating a custom workbook using Azure Monitor workbooks</a:t>
            </a:r>
          </a:p>
        </p:txBody>
      </p:sp>
    </p:spTree>
    <p:extLst>
      <p:ext uri="{BB962C8B-B14F-4D97-AF65-F5344CB8AC3E}">
        <p14:creationId xmlns:p14="http://schemas.microsoft.com/office/powerpoint/2010/main" val="2083949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054AFE-C23F-4A5A-A968-8F99047C7F64}"/>
              </a:ext>
            </a:extLst>
          </p:cNvPr>
          <p:cNvSpPr>
            <a:spLocks noGrp="1"/>
          </p:cNvSpPr>
          <p:nvPr>
            <p:ph type="title"/>
          </p:nvPr>
        </p:nvSpPr>
        <p:spPr>
          <a:xfrm>
            <a:off x="588263" y="3150413"/>
            <a:ext cx="4159950" cy="553998"/>
          </a:xfrm>
        </p:spPr>
        <p:txBody>
          <a:bodyPr/>
          <a:lstStyle/>
          <a:p>
            <a:r>
              <a:rPr lang="en-US" dirty="0"/>
              <a:t>Threat hunting</a:t>
            </a:r>
          </a:p>
        </p:txBody>
      </p:sp>
    </p:spTree>
    <p:extLst>
      <p:ext uri="{BB962C8B-B14F-4D97-AF65-F5344CB8AC3E}">
        <p14:creationId xmlns:p14="http://schemas.microsoft.com/office/powerpoint/2010/main" val="420975771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189E8C-27C6-4F2B-AE88-93CA03F15853}"/>
              </a:ext>
            </a:extLst>
          </p:cNvPr>
          <p:cNvSpPr>
            <a:spLocks noGrp="1"/>
          </p:cNvSpPr>
          <p:nvPr>
            <p:ph type="title"/>
          </p:nvPr>
        </p:nvSpPr>
        <p:spPr/>
        <p:txBody>
          <a:bodyPr/>
          <a:lstStyle/>
          <a:p>
            <a:r>
              <a:rPr lang="en-US" dirty="0"/>
              <a:t>Investigate</a:t>
            </a:r>
          </a:p>
        </p:txBody>
      </p:sp>
      <p:sp>
        <p:nvSpPr>
          <p:cNvPr id="4" name="Text Placeholder 3">
            <a:extLst>
              <a:ext uri="{FF2B5EF4-FFF2-40B4-BE49-F238E27FC236}">
                <a16:creationId xmlns:a16="http://schemas.microsoft.com/office/drawing/2014/main" id="{87141023-A408-4D49-8233-470A361EF369}"/>
              </a:ext>
            </a:extLst>
          </p:cNvPr>
          <p:cNvSpPr>
            <a:spLocks noGrp="1"/>
          </p:cNvSpPr>
          <p:nvPr>
            <p:ph type="body" sz="quarter" idx="10"/>
          </p:nvPr>
        </p:nvSpPr>
        <p:spPr>
          <a:xfrm>
            <a:off x="586390" y="1434370"/>
            <a:ext cx="11018520" cy="1465016"/>
          </a:xfrm>
        </p:spPr>
        <p:txBody>
          <a:bodyPr/>
          <a:lstStyle/>
          <a:p>
            <a:r>
              <a:rPr lang="en-US" dirty="0"/>
              <a:t>Investigate</a:t>
            </a:r>
          </a:p>
          <a:p>
            <a:r>
              <a:rPr lang="en-US" dirty="0"/>
              <a:t>Bookmark</a:t>
            </a:r>
          </a:p>
          <a:p>
            <a:r>
              <a:rPr lang="en-US" dirty="0"/>
              <a:t>Investigation graph</a:t>
            </a:r>
          </a:p>
        </p:txBody>
      </p:sp>
    </p:spTree>
    <p:extLst>
      <p:ext uri="{BB962C8B-B14F-4D97-AF65-F5344CB8AC3E}">
        <p14:creationId xmlns:p14="http://schemas.microsoft.com/office/powerpoint/2010/main" val="715477355"/>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DE203C-E3BE-4F7B-962F-0B00D51FD54F}"/>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04EC818F-F929-412A-97C7-E2F0C204A443}"/>
              </a:ext>
            </a:extLst>
          </p:cNvPr>
          <p:cNvSpPr>
            <a:spLocks noGrp="1"/>
          </p:cNvSpPr>
          <p:nvPr>
            <p:ph type="body" sz="quarter" idx="10"/>
          </p:nvPr>
        </p:nvSpPr>
        <p:spPr/>
        <p:txBody>
          <a:bodyPr/>
          <a:lstStyle/>
          <a:p>
            <a:r>
              <a:rPr lang="en-US" dirty="0"/>
              <a:t>Investigation graph and bookmarks</a:t>
            </a:r>
          </a:p>
        </p:txBody>
      </p:sp>
    </p:spTree>
    <p:extLst>
      <p:ext uri="{BB962C8B-B14F-4D97-AF65-F5344CB8AC3E}">
        <p14:creationId xmlns:p14="http://schemas.microsoft.com/office/powerpoint/2010/main" val="1935801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2289858"/>
          </a:xfrm>
        </p:spPr>
        <p:txBody>
          <a:bodyPr/>
          <a:lstStyle/>
          <a:p>
            <a:r>
              <a:rPr lang="en-US" dirty="0"/>
              <a:t>Azure Sentinel data sources</a:t>
            </a:r>
          </a:p>
          <a:p>
            <a:r>
              <a:rPr lang="en-US" dirty="0"/>
              <a:t>Rule templates</a:t>
            </a:r>
          </a:p>
          <a:p>
            <a:r>
              <a:rPr lang="en-US" dirty="0"/>
              <a:t>Visualize</a:t>
            </a:r>
          </a:p>
          <a:p>
            <a:r>
              <a:rPr lang="en-US" dirty="0"/>
              <a:t>Threat hunting</a:t>
            </a:r>
          </a:p>
        </p:txBody>
      </p:sp>
    </p:spTree>
    <p:extLst>
      <p:ext uri="{BB962C8B-B14F-4D97-AF65-F5344CB8AC3E}">
        <p14:creationId xmlns:p14="http://schemas.microsoft.com/office/powerpoint/2010/main" val="417856549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5E890-E7D7-4EA2-AB7C-AA931335DBBA}"/>
              </a:ext>
            </a:extLst>
          </p:cNvPr>
          <p:cNvSpPr>
            <a:spLocks noGrp="1"/>
          </p:cNvSpPr>
          <p:nvPr>
            <p:ph type="title"/>
          </p:nvPr>
        </p:nvSpPr>
        <p:spPr/>
        <p:txBody>
          <a:bodyPr/>
          <a:lstStyle/>
          <a:p>
            <a:r>
              <a:rPr lang="en-US" dirty="0"/>
              <a:t>Automated threat response</a:t>
            </a:r>
          </a:p>
        </p:txBody>
      </p:sp>
      <p:sp>
        <p:nvSpPr>
          <p:cNvPr id="3" name="Text Placeholder 2">
            <a:extLst>
              <a:ext uri="{FF2B5EF4-FFF2-40B4-BE49-F238E27FC236}">
                <a16:creationId xmlns:a16="http://schemas.microsoft.com/office/drawing/2014/main" id="{C64FE0F6-3C10-46DC-A028-D2A0D0FEB185}"/>
              </a:ext>
            </a:extLst>
          </p:cNvPr>
          <p:cNvSpPr>
            <a:spLocks noGrp="1"/>
          </p:cNvSpPr>
          <p:nvPr>
            <p:ph type="body" sz="quarter" idx="10"/>
          </p:nvPr>
        </p:nvSpPr>
        <p:spPr>
          <a:xfrm>
            <a:off x="586390" y="1434370"/>
            <a:ext cx="11018520" cy="947952"/>
          </a:xfrm>
        </p:spPr>
        <p:txBody>
          <a:bodyPr/>
          <a:lstStyle/>
          <a:p>
            <a:r>
              <a:rPr lang="en-US" dirty="0"/>
              <a:t>Create playbook</a:t>
            </a:r>
          </a:p>
          <a:p>
            <a:r>
              <a:rPr lang="en-US" dirty="0"/>
              <a:t>Run playbook</a:t>
            </a:r>
          </a:p>
        </p:txBody>
      </p:sp>
    </p:spTree>
    <p:extLst>
      <p:ext uri="{BB962C8B-B14F-4D97-AF65-F5344CB8AC3E}">
        <p14:creationId xmlns:p14="http://schemas.microsoft.com/office/powerpoint/2010/main" val="7042318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0229CE9-5ACC-44F6-BFEF-D02EAEDFCDD5}"/>
              </a:ext>
            </a:extLst>
          </p:cNvPr>
          <p:cNvSpPr>
            <a:spLocks noGrp="1"/>
          </p:cNvSpPr>
          <p:nvPr>
            <p:ph type="title"/>
          </p:nvPr>
        </p:nvSpPr>
        <p:spPr/>
        <p:txBody>
          <a:bodyPr/>
          <a:lstStyle/>
          <a:p>
            <a:r>
              <a:rPr lang="en-US" dirty="0"/>
              <a:t>Demo</a:t>
            </a:r>
          </a:p>
        </p:txBody>
      </p:sp>
      <p:sp>
        <p:nvSpPr>
          <p:cNvPr id="7" name="Text Placeholder 6">
            <a:extLst>
              <a:ext uri="{FF2B5EF4-FFF2-40B4-BE49-F238E27FC236}">
                <a16:creationId xmlns:a16="http://schemas.microsoft.com/office/drawing/2014/main" id="{AD774FA9-ABEB-4DEF-A841-A3F8F47404C2}"/>
              </a:ext>
            </a:extLst>
          </p:cNvPr>
          <p:cNvSpPr>
            <a:spLocks noGrp="1"/>
          </p:cNvSpPr>
          <p:nvPr>
            <p:ph type="body" sz="quarter" idx="10"/>
          </p:nvPr>
        </p:nvSpPr>
        <p:spPr/>
        <p:txBody>
          <a:bodyPr/>
          <a:lstStyle/>
          <a:p>
            <a:r>
              <a:rPr lang="en-US" dirty="0"/>
              <a:t>Automating incident response with playbooks</a:t>
            </a:r>
          </a:p>
        </p:txBody>
      </p:sp>
    </p:spTree>
    <p:extLst>
      <p:ext uri="{BB962C8B-B14F-4D97-AF65-F5344CB8AC3E}">
        <p14:creationId xmlns:p14="http://schemas.microsoft.com/office/powerpoint/2010/main" val="2956938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77682527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Easy to modify 4 column table</a:t>
            </a:r>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979512602"/>
              </p:ext>
            </p:extLst>
          </p:nvPr>
        </p:nvGraphicFramePr>
        <p:xfrm>
          <a:off x="584200" y="1435100"/>
          <a:ext cx="11017788" cy="3585701"/>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r>
                        <a:rPr lang="en-US" sz="1400" dirty="0">
                          <a:solidFill>
                            <a:schemeClr val="tx1"/>
                          </a:solidFill>
                          <a:latin typeface="+mn-lt"/>
                        </a:rPr>
                        <a:t>To modify table, </a:t>
                      </a:r>
                      <a:r>
                        <a:rPr lang="en-US" sz="1400" b="1" dirty="0">
                          <a:solidFill>
                            <a:schemeClr val="tx1"/>
                          </a:solidFill>
                          <a:latin typeface="+mn-lt"/>
                        </a:rPr>
                        <a:t>first click anywhere</a:t>
                      </a:r>
                      <a:r>
                        <a:rPr lang="en-US" sz="1400" b="1" baseline="0" dirty="0">
                          <a:solidFill>
                            <a:schemeClr val="tx1"/>
                          </a:solidFill>
                          <a:latin typeface="+mn-lt"/>
                        </a:rPr>
                        <a:t> </a:t>
                      </a:r>
                      <a:r>
                        <a:rPr lang="en-US" sz="1400" dirty="0">
                          <a:solidFill>
                            <a:schemeClr val="tx1"/>
                          </a:solidFill>
                          <a:latin typeface="+mn-lt"/>
                        </a:rPr>
                        <a:t>in table, </a:t>
                      </a:r>
                    </a:p>
                    <a:p>
                      <a:r>
                        <a:rPr lang="en-US" sz="1400" dirty="0">
                          <a:solidFill>
                            <a:schemeClr val="tx1"/>
                          </a:solidFill>
                          <a:latin typeface="+mn-lt"/>
                        </a:rPr>
                        <a:t>so the </a:t>
                      </a:r>
                      <a:r>
                        <a:rPr lang="en-US" sz="1400" b="0" dirty="0">
                          <a:solidFill>
                            <a:schemeClr val="tx1"/>
                          </a:solidFill>
                          <a:latin typeface="+mn-lt"/>
                        </a:rPr>
                        <a:t>Table </a:t>
                      </a:r>
                      <a:r>
                        <a:rPr lang="en-US" sz="1400" b="1" dirty="0">
                          <a:solidFill>
                            <a:schemeClr val="tx1"/>
                          </a:solidFill>
                          <a:latin typeface="+mn-lt"/>
                        </a:rPr>
                        <a:t>Tools menu</a:t>
                      </a:r>
                      <a:r>
                        <a:rPr lang="en-US" sz="1400" dirty="0">
                          <a:solidFill>
                            <a:schemeClr val="tx1"/>
                          </a:solidFill>
                          <a:latin typeface="+mn-lt"/>
                        </a:rPr>
                        <a:t> </a:t>
                      </a:r>
                      <a:br>
                        <a:rPr lang="en-US" sz="1400" dirty="0">
                          <a:solidFill>
                            <a:schemeClr val="tx1"/>
                          </a:solidFill>
                          <a:latin typeface="+mn-lt"/>
                        </a:rPr>
                      </a:br>
                      <a:r>
                        <a:rPr lang="en-US" sz="1400" dirty="0">
                          <a:solidFill>
                            <a:schemeClr val="tx1"/>
                          </a:solidFill>
                          <a:latin typeface="+mn-lt"/>
                        </a:rPr>
                        <a:t>is highlighted</a:t>
                      </a:r>
                      <a:r>
                        <a:rPr lang="en-US" sz="1400" baseline="0" dirty="0">
                          <a:solidFill>
                            <a:schemeClr val="tx1"/>
                          </a:solidFill>
                          <a:latin typeface="+mn-lt"/>
                        </a:rPr>
                        <a:t> at top</a:t>
                      </a: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Above </a:t>
                      </a:r>
                      <a:r>
                        <a:rPr lang="en-US" sz="1400" baseline="0" dirty="0">
                          <a:solidFill>
                            <a:schemeClr val="tx1"/>
                          </a:solidFill>
                          <a:latin typeface="+mn-lt"/>
                        </a:rPr>
                        <a:t>or </a:t>
                      </a:r>
                      <a:r>
                        <a:rPr lang="en-US" sz="1400" b="1" baseline="0" dirty="0">
                          <a:solidFill>
                            <a:schemeClr val="tx1"/>
                          </a:solidFill>
                          <a:latin typeface="+mn-lt"/>
                        </a:rPr>
                        <a:t>Insert Below</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Shrink</a:t>
                      </a:r>
                      <a:r>
                        <a:rPr lang="en-US" sz="1400" baseline="0" dirty="0">
                          <a:solidFill>
                            <a:schemeClr val="tx1"/>
                          </a:solidFill>
                          <a:latin typeface="+mn-lt"/>
                        </a:rPr>
                        <a:t> or expand column widths by adjusting the </a:t>
                      </a:r>
                      <a:r>
                        <a:rPr lang="en-US" sz="1400" b="1" baseline="0" dirty="0">
                          <a:solidFill>
                            <a:schemeClr val="tx1"/>
                          </a:solidFill>
                          <a:latin typeface="+mn-lt"/>
                        </a:rPr>
                        <a:t>Cell Size</a:t>
                      </a:r>
                      <a:r>
                        <a:rPr lang="en-US" sz="1400" b="0" baseline="0" dirty="0">
                          <a:solidFill>
                            <a:schemeClr val="tx1"/>
                          </a:solidFill>
                          <a:latin typeface="+mn-lt"/>
                        </a:rPr>
                        <a:t>,</a:t>
                      </a:r>
                      <a:r>
                        <a:rPr lang="en-US" sz="1400" b="1" baseline="0" dirty="0">
                          <a:solidFill>
                            <a:schemeClr val="tx1"/>
                          </a:solidFill>
                          <a:latin typeface="+mn-lt"/>
                        </a:rPr>
                        <a:t> </a:t>
                      </a:r>
                      <a:r>
                        <a:rPr lang="en-US" sz="1400" b="0" baseline="0" dirty="0">
                          <a:solidFill>
                            <a:schemeClr val="tx1"/>
                          </a:solidFill>
                          <a:latin typeface="+mn-lt"/>
                        </a:rPr>
                        <a:t>or set them to same size with Distribute</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r h="1408668">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Layout</a:t>
                      </a:r>
                      <a:r>
                        <a:rPr lang="en-US" sz="1400" b="1" i="1" u="none" dirty="0">
                          <a:solidFill>
                            <a:schemeClr val="tx1"/>
                          </a:solidFill>
                          <a:latin typeface="+mn-lt"/>
                        </a:rPr>
                        <a:t> </a:t>
                      </a:r>
                    </a:p>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Design</a:t>
                      </a:r>
                      <a:endParaRPr lang="en-US" sz="1400" b="1" i="1" u="none" kern="1200" dirty="0">
                        <a:solidFill>
                          <a:schemeClr val="tx1"/>
                        </a:solidFill>
                        <a:latin typeface="+mn-lt"/>
                        <a:ea typeface="+mn-ea"/>
                        <a:cs typeface="+mn-cs"/>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Left </a:t>
                      </a:r>
                      <a:r>
                        <a:rPr lang="en-US" sz="1400" baseline="0" dirty="0">
                          <a:solidFill>
                            <a:schemeClr val="tx1"/>
                          </a:solidFill>
                          <a:latin typeface="+mn-lt"/>
                        </a:rPr>
                        <a:t>or </a:t>
                      </a:r>
                      <a:r>
                        <a:rPr lang="en-US" sz="1400" b="1" baseline="0" dirty="0">
                          <a:solidFill>
                            <a:schemeClr val="tx1"/>
                          </a:solidFill>
                          <a:latin typeface="+mn-lt"/>
                        </a:rPr>
                        <a:t>Insert Right</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Use </a:t>
                      </a:r>
                      <a:r>
                        <a:rPr lang="en-US" sz="1400" b="1" dirty="0">
                          <a:solidFill>
                            <a:schemeClr val="tx1"/>
                          </a:solidFill>
                          <a:latin typeface="+mn-lt"/>
                        </a:rPr>
                        <a:t>Alignment</a:t>
                      </a:r>
                      <a:r>
                        <a:rPr lang="en-US" sz="1400" dirty="0">
                          <a:solidFill>
                            <a:schemeClr val="tx1"/>
                          </a:solidFill>
                          <a:latin typeface="+mn-lt"/>
                        </a:rPr>
                        <a:t> </a:t>
                      </a:r>
                      <a:r>
                        <a:rPr lang="en-US" sz="1400" baseline="0" dirty="0">
                          <a:solidFill>
                            <a:schemeClr val="tx1"/>
                          </a:solidFill>
                          <a:latin typeface="+mn-lt"/>
                        </a:rPr>
                        <a:t>settings to adjust </a:t>
                      </a:r>
                      <a:r>
                        <a:rPr lang="en-US" sz="1400" b="1" baseline="0" dirty="0">
                          <a:solidFill>
                            <a:schemeClr val="tx1"/>
                          </a:solidFill>
                          <a:latin typeface="+mn-lt"/>
                        </a:rPr>
                        <a:t>text alignment</a:t>
                      </a:r>
                      <a:r>
                        <a:rPr lang="en-US" sz="1400" baseline="0" dirty="0">
                          <a:solidFill>
                            <a:schemeClr val="tx1"/>
                          </a:solidFill>
                          <a:latin typeface="+mn-lt"/>
                        </a:rPr>
                        <a:t> and </a:t>
                      </a:r>
                      <a:r>
                        <a:rPr lang="en-US" sz="1400" b="1" baseline="0" dirty="0">
                          <a:solidFill>
                            <a:schemeClr val="tx1"/>
                          </a:solidFill>
                          <a:latin typeface="+mn-lt"/>
                        </a:rPr>
                        <a:t>cell margins</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1" i="0" dirty="0">
                          <a:solidFill>
                            <a:schemeClr val="tx1"/>
                          </a:solidFill>
                          <a:latin typeface="+mn-lt"/>
                        </a:rPr>
                        <a:t>Tip: </a:t>
                      </a:r>
                      <a:r>
                        <a:rPr lang="en-US" sz="1400" b="0" i="0" dirty="0">
                          <a:solidFill>
                            <a:schemeClr val="tx1"/>
                          </a:solidFill>
                          <a:latin typeface="+mn-lt"/>
                        </a:rPr>
                        <a:t>To</a:t>
                      </a:r>
                      <a:r>
                        <a:rPr lang="en-US" sz="1400" b="0" i="0" baseline="0" dirty="0">
                          <a:solidFill>
                            <a:schemeClr val="tx1"/>
                          </a:solidFill>
                          <a:latin typeface="+mn-lt"/>
                        </a:rPr>
                        <a:t> quickly add </a:t>
                      </a:r>
                      <a:br>
                        <a:rPr lang="en-US" sz="1400" b="0" i="0" baseline="0" dirty="0">
                          <a:solidFill>
                            <a:schemeClr val="tx1"/>
                          </a:solidFill>
                          <a:latin typeface="+mn-lt"/>
                        </a:rPr>
                      </a:br>
                      <a:r>
                        <a:rPr lang="en-US" sz="1400" b="0" i="0" baseline="0" dirty="0">
                          <a:solidFill>
                            <a:schemeClr val="tx1"/>
                          </a:solidFill>
                          <a:latin typeface="+mn-lt"/>
                        </a:rPr>
                        <a:t>a row, p</a:t>
                      </a:r>
                      <a:r>
                        <a:rPr lang="en-US" sz="1400" i="0" dirty="0">
                          <a:solidFill>
                            <a:schemeClr val="tx1"/>
                          </a:solidFill>
                          <a:latin typeface="+mn-lt"/>
                        </a:rPr>
                        <a:t>lace cursor</a:t>
                      </a:r>
                      <a:r>
                        <a:rPr lang="en-US" sz="1400" i="0" baseline="0" dirty="0">
                          <a:solidFill>
                            <a:schemeClr val="tx1"/>
                          </a:solidFill>
                          <a:latin typeface="+mn-lt"/>
                        </a:rPr>
                        <a:t> in this </a:t>
                      </a:r>
                      <a:r>
                        <a:rPr lang="en-US" sz="1400" b="1" i="0" baseline="0" dirty="0">
                          <a:solidFill>
                            <a:schemeClr val="tx1"/>
                          </a:solidFill>
                          <a:latin typeface="+mn-lt"/>
                        </a:rPr>
                        <a:t>last cell </a:t>
                      </a:r>
                      <a:r>
                        <a:rPr lang="en-US" sz="1400" i="0" baseline="0" dirty="0">
                          <a:solidFill>
                            <a:schemeClr val="tx1"/>
                          </a:solidFill>
                          <a:latin typeface="+mn-lt"/>
                        </a:rPr>
                        <a:t>and </a:t>
                      </a:r>
                      <a:r>
                        <a:rPr lang="en-US" sz="1400" i="0" dirty="0">
                          <a:solidFill>
                            <a:schemeClr val="tx1"/>
                          </a:solidFill>
                          <a:latin typeface="+mn-lt"/>
                        </a:rPr>
                        <a:t>hit the </a:t>
                      </a:r>
                      <a:r>
                        <a:rPr lang="en-US" sz="1400" b="1" i="0" dirty="0">
                          <a:solidFill>
                            <a:schemeClr val="tx1"/>
                          </a:solidFill>
                          <a:latin typeface="+mn-lt"/>
                        </a:rPr>
                        <a:t>Tab key</a:t>
                      </a:r>
                    </a:p>
                  </a:txBody>
                  <a:tcPr marL="174876" marR="174876" marT="179285" marB="179285">
                    <a:solidFill>
                      <a:schemeClr val="bg1">
                        <a:lumMod val="9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62421705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Additional table</a:t>
            </a:r>
          </a:p>
        </p:txBody>
      </p:sp>
      <p:graphicFrame>
        <p:nvGraphicFramePr>
          <p:cNvPr id="6" name="Content Placeholder 5"/>
          <p:cNvGraphicFramePr>
            <a:graphicFrameLocks noGrp="1"/>
          </p:cNvGraphicFramePr>
          <p:nvPr>
            <p:ph sz="quarter" idx="10"/>
          </p:nvPr>
        </p:nvGraphicFramePr>
        <p:xfrm>
          <a:off x="584200" y="1435100"/>
          <a:ext cx="11017794" cy="4503045"/>
        </p:xfrm>
        <a:graphic>
          <a:graphicData uri="http://schemas.openxmlformats.org/drawingml/2006/table">
            <a:tbl>
              <a:tblPr firstRow="1" bandRow="1">
                <a:tableStyleId>{5C22544A-7EE6-4342-B048-85BDC9FD1C3A}</a:tableStyleId>
              </a:tblPr>
              <a:tblGrid>
                <a:gridCol w="2812890">
                  <a:extLst>
                    <a:ext uri="{9D8B030D-6E8A-4147-A177-3AD203B41FA5}">
                      <a16:colId xmlns:a16="http://schemas.microsoft.com/office/drawing/2014/main" val="20000"/>
                    </a:ext>
                  </a:extLst>
                </a:gridCol>
                <a:gridCol w="1367484">
                  <a:extLst>
                    <a:ext uri="{9D8B030D-6E8A-4147-A177-3AD203B41FA5}">
                      <a16:colId xmlns:a16="http://schemas.microsoft.com/office/drawing/2014/main" val="20001"/>
                    </a:ext>
                  </a:extLst>
                </a:gridCol>
                <a:gridCol w="1367484">
                  <a:extLst>
                    <a:ext uri="{9D8B030D-6E8A-4147-A177-3AD203B41FA5}">
                      <a16:colId xmlns:a16="http://schemas.microsoft.com/office/drawing/2014/main" val="20002"/>
                    </a:ext>
                  </a:extLst>
                </a:gridCol>
                <a:gridCol w="1367484">
                  <a:extLst>
                    <a:ext uri="{9D8B030D-6E8A-4147-A177-3AD203B41FA5}">
                      <a16:colId xmlns:a16="http://schemas.microsoft.com/office/drawing/2014/main" val="20003"/>
                    </a:ext>
                  </a:extLst>
                </a:gridCol>
                <a:gridCol w="1367484">
                  <a:extLst>
                    <a:ext uri="{9D8B030D-6E8A-4147-A177-3AD203B41FA5}">
                      <a16:colId xmlns:a16="http://schemas.microsoft.com/office/drawing/2014/main" val="20004"/>
                    </a:ext>
                  </a:extLst>
                </a:gridCol>
                <a:gridCol w="1367484">
                  <a:extLst>
                    <a:ext uri="{9D8B030D-6E8A-4147-A177-3AD203B41FA5}">
                      <a16:colId xmlns:a16="http://schemas.microsoft.com/office/drawing/2014/main" val="20005"/>
                    </a:ext>
                  </a:extLst>
                </a:gridCol>
                <a:gridCol w="1367484">
                  <a:extLst>
                    <a:ext uri="{9D8B030D-6E8A-4147-A177-3AD203B41FA5}">
                      <a16:colId xmlns:a16="http://schemas.microsoft.com/office/drawing/2014/main" val="20006"/>
                    </a:ext>
                  </a:extLst>
                </a:gridCol>
              </a:tblGrid>
              <a:tr h="821725">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Header 1</a:t>
                      </a:r>
                    </a:p>
                  </a:txBody>
                  <a:tcPr marL="0" marR="0" marT="0" marB="0" anchor="ctr">
                    <a:solidFill>
                      <a:schemeClr val="tx2"/>
                    </a:solidFill>
                  </a:tcPr>
                </a:tc>
                <a:tc>
                  <a:txBody>
                    <a:bodyPr/>
                    <a:lstStyle/>
                    <a:p>
                      <a:pPr algn="ctr"/>
                      <a:r>
                        <a:rPr lang="en-US" sz="1600" b="0" dirty="0">
                          <a:latin typeface="+mn-lt"/>
                        </a:rPr>
                        <a:t>Header 2</a:t>
                      </a:r>
                    </a:p>
                  </a:txBody>
                  <a:tcPr marL="0" marR="0" marT="0" marB="0" anchor="ctr">
                    <a:solidFill>
                      <a:schemeClr val="tx2"/>
                    </a:solidFill>
                  </a:tcPr>
                </a:tc>
                <a:tc>
                  <a:txBody>
                    <a:bodyPr/>
                    <a:lstStyle/>
                    <a:p>
                      <a:pPr algn="ctr"/>
                      <a:r>
                        <a:rPr lang="en-US" sz="1600" b="0" dirty="0">
                          <a:latin typeface="+mn-lt"/>
                        </a:rPr>
                        <a:t>Header 3</a:t>
                      </a:r>
                    </a:p>
                  </a:txBody>
                  <a:tcPr marL="0" marR="0" marT="0" marB="0" anchor="ctr">
                    <a:solidFill>
                      <a:schemeClr val="tx2"/>
                    </a:solidFill>
                  </a:tcPr>
                </a:tc>
                <a:tc>
                  <a:txBody>
                    <a:bodyPr/>
                    <a:lstStyle/>
                    <a:p>
                      <a:pPr algn="ctr"/>
                      <a:r>
                        <a:rPr lang="en-US" sz="1600" b="0" dirty="0">
                          <a:latin typeface="+mn-lt"/>
                        </a:rPr>
                        <a:t>Header 4</a:t>
                      </a:r>
                    </a:p>
                  </a:txBody>
                  <a:tcPr marL="0" marR="0" marT="0" marB="0" anchor="ctr">
                    <a:solidFill>
                      <a:schemeClr val="tx2"/>
                    </a:solidFill>
                  </a:tcPr>
                </a:tc>
                <a:tc>
                  <a:txBody>
                    <a:bodyPr/>
                    <a:lstStyle/>
                    <a:p>
                      <a:pPr algn="ctr"/>
                      <a:r>
                        <a:rPr lang="en-US" sz="1600" b="0" dirty="0">
                          <a:latin typeface="+mn-lt"/>
                        </a:rPr>
                        <a:t>Header 5</a:t>
                      </a:r>
                    </a:p>
                  </a:txBody>
                  <a:tcPr marL="0" marR="0" marT="0" marB="0" anchor="ctr">
                    <a:solidFill>
                      <a:schemeClr val="tx2"/>
                    </a:solidFill>
                  </a:tcPr>
                </a:tc>
                <a:tc>
                  <a:txBody>
                    <a:bodyPr/>
                    <a:lstStyle/>
                    <a:p>
                      <a:pPr algn="ctr"/>
                      <a:r>
                        <a:rPr lang="en-US" sz="1600" b="0" dirty="0">
                          <a:latin typeface="+mn-lt"/>
                        </a:rPr>
                        <a:t>Header 6</a:t>
                      </a:r>
                    </a:p>
                  </a:txBody>
                  <a:tcPr marL="0" marR="0" marT="0" marB="0" anchor="ctr">
                    <a:solidFill>
                      <a:schemeClr val="tx2"/>
                    </a:solidFill>
                  </a:tcPr>
                </a:tc>
                <a:extLst>
                  <a:ext uri="{0D108BD9-81ED-4DB2-BD59-A6C34878D82A}">
                    <a16:rowId xmlns:a16="http://schemas.microsoft.com/office/drawing/2014/main" val="10000"/>
                  </a:ext>
                </a:extLst>
              </a:tr>
              <a:tr h="920330">
                <a:tc>
                  <a:txBody>
                    <a:bodyPr/>
                    <a:lstStyle/>
                    <a:p>
                      <a:pPr algn="l"/>
                      <a:r>
                        <a:rPr lang="en-US" sz="1400" dirty="0">
                          <a:solidFill>
                            <a:schemeClr val="tx1"/>
                          </a:solidFill>
                          <a:latin typeface="+mj-lt"/>
                        </a:rPr>
                        <a:t>Row 1</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1"/>
                  </a:ext>
                </a:extLst>
              </a:tr>
              <a:tr h="920330">
                <a:tc>
                  <a:txBody>
                    <a:bodyPr/>
                    <a:lstStyle/>
                    <a:p>
                      <a:pPr algn="l"/>
                      <a:r>
                        <a:rPr lang="en-US" sz="1400" dirty="0">
                          <a:solidFill>
                            <a:schemeClr val="tx1"/>
                          </a:solidFill>
                          <a:latin typeface="+mj-lt"/>
                        </a:rPr>
                        <a:t>Row 2</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2"/>
                  </a:ext>
                </a:extLst>
              </a:tr>
              <a:tr h="920330">
                <a:tc>
                  <a:txBody>
                    <a:bodyPr/>
                    <a:lstStyle/>
                    <a:p>
                      <a:pPr algn="l"/>
                      <a:r>
                        <a:rPr lang="en-US" sz="1400" dirty="0">
                          <a:solidFill>
                            <a:schemeClr val="tx1"/>
                          </a:solidFill>
                          <a:latin typeface="+mj-lt"/>
                        </a:rPr>
                        <a:t>Row 3</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3"/>
                  </a:ext>
                </a:extLst>
              </a:tr>
              <a:tr h="920330">
                <a:tc>
                  <a:txBody>
                    <a:bodyPr/>
                    <a:lstStyle/>
                    <a:p>
                      <a:pPr algn="l"/>
                      <a:r>
                        <a:rPr lang="en-US" sz="1400" dirty="0">
                          <a:solidFill>
                            <a:schemeClr val="tx1"/>
                          </a:solidFill>
                          <a:latin typeface="+mj-lt"/>
                        </a:rPr>
                        <a:t>Row 4</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876690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4387B38-4351-4EF9-9E83-49346EF41191}"/>
              </a:ext>
            </a:extLst>
          </p:cNvPr>
          <p:cNvSpPr>
            <a:spLocks noGrp="1"/>
          </p:cNvSpPr>
          <p:nvPr>
            <p:ph type="title"/>
          </p:nvPr>
        </p:nvSpPr>
        <p:spPr/>
        <p:txBody>
          <a:bodyPr/>
          <a:lstStyle/>
          <a:p>
            <a:r>
              <a:rPr lang="en-US" dirty="0"/>
              <a:t>Azure Sentinel data sources</a:t>
            </a:r>
          </a:p>
        </p:txBody>
      </p:sp>
    </p:spTree>
    <p:extLst>
      <p:ext uri="{BB962C8B-B14F-4D97-AF65-F5344CB8AC3E}">
        <p14:creationId xmlns:p14="http://schemas.microsoft.com/office/powerpoint/2010/main" val="182289181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64383D-C23B-42E4-A974-BAFE2B8100D6}"/>
              </a:ext>
            </a:extLst>
          </p:cNvPr>
          <p:cNvSpPr>
            <a:spLocks noGrp="1"/>
          </p:cNvSpPr>
          <p:nvPr>
            <p:ph type="title"/>
          </p:nvPr>
        </p:nvSpPr>
        <p:spPr/>
        <p:txBody>
          <a:bodyPr/>
          <a:lstStyle/>
          <a:p>
            <a:r>
              <a:rPr lang="en-US" dirty="0"/>
              <a:t>Connecting data sources</a:t>
            </a:r>
          </a:p>
        </p:txBody>
      </p:sp>
      <p:sp>
        <p:nvSpPr>
          <p:cNvPr id="4" name="Text Placeholder 3">
            <a:extLst>
              <a:ext uri="{FF2B5EF4-FFF2-40B4-BE49-F238E27FC236}">
                <a16:creationId xmlns:a16="http://schemas.microsoft.com/office/drawing/2014/main" id="{8FD330AE-7FD6-4C96-B6EE-9F1BEF5C38C5}"/>
              </a:ext>
            </a:extLst>
          </p:cNvPr>
          <p:cNvSpPr>
            <a:spLocks noGrp="1"/>
          </p:cNvSpPr>
          <p:nvPr>
            <p:ph type="body" sz="quarter" idx="10"/>
          </p:nvPr>
        </p:nvSpPr>
        <p:spPr>
          <a:xfrm>
            <a:off x="586390" y="1434370"/>
            <a:ext cx="11018520" cy="1982081"/>
          </a:xfrm>
        </p:spPr>
        <p:txBody>
          <a:bodyPr/>
          <a:lstStyle/>
          <a:p>
            <a:r>
              <a:rPr lang="en-US" dirty="0"/>
              <a:t>Service-to-service</a:t>
            </a:r>
          </a:p>
          <a:p>
            <a:r>
              <a:rPr lang="en-US" dirty="0"/>
              <a:t>External solutions</a:t>
            </a:r>
          </a:p>
          <a:p>
            <a:r>
              <a:rPr lang="en-US" dirty="0"/>
              <a:t>Threat intelligence</a:t>
            </a:r>
          </a:p>
          <a:p>
            <a:r>
              <a:rPr lang="en-US" dirty="0"/>
              <a:t>Azure Stack VMs</a:t>
            </a:r>
          </a:p>
        </p:txBody>
      </p:sp>
    </p:spTree>
    <p:extLst>
      <p:ext uri="{BB962C8B-B14F-4D97-AF65-F5344CB8AC3E}">
        <p14:creationId xmlns:p14="http://schemas.microsoft.com/office/powerpoint/2010/main" val="312726875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41498-4B55-4D17-97FC-264B34F9DA5E}"/>
              </a:ext>
            </a:extLst>
          </p:cNvPr>
          <p:cNvSpPr>
            <a:spLocks noGrp="1"/>
          </p:cNvSpPr>
          <p:nvPr>
            <p:ph type="title"/>
          </p:nvPr>
        </p:nvSpPr>
        <p:spPr/>
        <p:txBody>
          <a:bodyPr/>
          <a:lstStyle/>
          <a:p>
            <a:r>
              <a:rPr lang="en-US" dirty="0"/>
              <a:t>Multi-tenant management</a:t>
            </a:r>
          </a:p>
        </p:txBody>
      </p:sp>
      <p:sp>
        <p:nvSpPr>
          <p:cNvPr id="3" name="Text Placeholder 2">
            <a:extLst>
              <a:ext uri="{FF2B5EF4-FFF2-40B4-BE49-F238E27FC236}">
                <a16:creationId xmlns:a16="http://schemas.microsoft.com/office/drawing/2014/main" id="{C91898F4-246E-44FE-BAB0-1E8B7DD0BD02}"/>
              </a:ext>
            </a:extLst>
          </p:cNvPr>
          <p:cNvSpPr>
            <a:spLocks noGrp="1"/>
          </p:cNvSpPr>
          <p:nvPr>
            <p:ph type="body" sz="quarter" idx="10"/>
          </p:nvPr>
        </p:nvSpPr>
        <p:spPr>
          <a:xfrm>
            <a:off x="586390" y="1434370"/>
            <a:ext cx="11018520" cy="947952"/>
          </a:xfrm>
        </p:spPr>
        <p:txBody>
          <a:bodyPr/>
          <a:lstStyle/>
          <a:p>
            <a:r>
              <a:rPr lang="en-US" dirty="0"/>
              <a:t>Onboard Azure Lighthouse</a:t>
            </a:r>
          </a:p>
          <a:p>
            <a:r>
              <a:rPr lang="en-US" dirty="0"/>
              <a:t>RP registration</a:t>
            </a:r>
          </a:p>
        </p:txBody>
      </p:sp>
    </p:spTree>
    <p:extLst>
      <p:ext uri="{BB962C8B-B14F-4D97-AF65-F5344CB8AC3E}">
        <p14:creationId xmlns:p14="http://schemas.microsoft.com/office/powerpoint/2010/main" val="292923894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1BD76-EADC-4B99-881E-8DA31D895687}"/>
              </a:ext>
            </a:extLst>
          </p:cNvPr>
          <p:cNvSpPr>
            <a:spLocks noGrp="1"/>
          </p:cNvSpPr>
          <p:nvPr>
            <p:ph type="title"/>
          </p:nvPr>
        </p:nvSpPr>
        <p:spPr/>
        <p:txBody>
          <a:bodyPr/>
          <a:lstStyle/>
          <a:p>
            <a:r>
              <a:rPr lang="en-US" dirty="0"/>
              <a:t>CMK</a:t>
            </a:r>
          </a:p>
        </p:txBody>
      </p:sp>
      <p:sp>
        <p:nvSpPr>
          <p:cNvPr id="3" name="Text Placeholder 2">
            <a:extLst>
              <a:ext uri="{FF2B5EF4-FFF2-40B4-BE49-F238E27FC236}">
                <a16:creationId xmlns:a16="http://schemas.microsoft.com/office/drawing/2014/main" id="{BB927908-16BB-43AD-BF10-9E83DC188A6B}"/>
              </a:ext>
            </a:extLst>
          </p:cNvPr>
          <p:cNvSpPr>
            <a:spLocks noGrp="1"/>
          </p:cNvSpPr>
          <p:nvPr>
            <p:ph type="body" sz="quarter" idx="10"/>
          </p:nvPr>
        </p:nvSpPr>
        <p:spPr>
          <a:xfrm>
            <a:off x="586390" y="1434370"/>
            <a:ext cx="11018520" cy="947952"/>
          </a:xfrm>
        </p:spPr>
        <p:txBody>
          <a:bodyPr/>
          <a:lstStyle/>
          <a:p>
            <a:r>
              <a:rPr lang="en-US" dirty="0"/>
              <a:t>Considerations….</a:t>
            </a:r>
          </a:p>
          <a:p>
            <a:endParaRPr lang="en-US" dirty="0"/>
          </a:p>
        </p:txBody>
      </p:sp>
    </p:spTree>
    <p:extLst>
      <p:ext uri="{BB962C8B-B14F-4D97-AF65-F5344CB8AC3E}">
        <p14:creationId xmlns:p14="http://schemas.microsoft.com/office/powerpoint/2010/main" val="335938911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25F8C55-AE7C-410E-97E5-A0EF2E395CB1}"/>
              </a:ext>
            </a:extLst>
          </p:cNvPr>
          <p:cNvSpPr>
            <a:spLocks noGrp="1"/>
          </p:cNvSpPr>
          <p:nvPr>
            <p:ph type="title"/>
          </p:nvPr>
        </p:nvSpPr>
        <p:spPr/>
        <p:txBody>
          <a:bodyPr/>
          <a:lstStyle/>
          <a:p>
            <a:r>
              <a:rPr lang="en-US" dirty="0"/>
              <a:t>Demo</a:t>
            </a:r>
          </a:p>
        </p:txBody>
      </p:sp>
      <p:sp>
        <p:nvSpPr>
          <p:cNvPr id="5" name="Text Placeholder 4">
            <a:extLst>
              <a:ext uri="{FF2B5EF4-FFF2-40B4-BE49-F238E27FC236}">
                <a16:creationId xmlns:a16="http://schemas.microsoft.com/office/drawing/2014/main" id="{25FD524B-58EB-4CCF-9458-6FFFDA967FB5}"/>
              </a:ext>
            </a:extLst>
          </p:cNvPr>
          <p:cNvSpPr>
            <a:spLocks noGrp="1"/>
          </p:cNvSpPr>
          <p:nvPr>
            <p:ph type="body" sz="quarter" idx="10"/>
          </p:nvPr>
        </p:nvSpPr>
        <p:spPr/>
        <p:txBody>
          <a:bodyPr/>
          <a:lstStyle/>
          <a:p>
            <a:r>
              <a:rPr lang="en-US" dirty="0"/>
              <a:t>Implementing customer managed keys for Azure Sentinel</a:t>
            </a:r>
          </a:p>
        </p:txBody>
      </p:sp>
    </p:spTree>
    <p:extLst>
      <p:ext uri="{BB962C8B-B14F-4D97-AF65-F5344CB8AC3E}">
        <p14:creationId xmlns:p14="http://schemas.microsoft.com/office/powerpoint/2010/main" val="4169087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000E4-DD3D-4CF8-9991-8D463FC0FD60}"/>
              </a:ext>
            </a:extLst>
          </p:cNvPr>
          <p:cNvSpPr>
            <a:spLocks noGrp="1"/>
          </p:cNvSpPr>
          <p:nvPr>
            <p:ph type="title"/>
          </p:nvPr>
        </p:nvSpPr>
        <p:spPr/>
        <p:txBody>
          <a:bodyPr/>
          <a:lstStyle/>
          <a:p>
            <a:r>
              <a:rPr lang="en-US" dirty="0"/>
              <a:t>Rule templates</a:t>
            </a:r>
          </a:p>
        </p:txBody>
      </p:sp>
    </p:spTree>
    <p:extLst>
      <p:ext uri="{BB962C8B-B14F-4D97-AF65-F5344CB8AC3E}">
        <p14:creationId xmlns:p14="http://schemas.microsoft.com/office/powerpoint/2010/main" val="57220456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8ADD3E-E484-466C-B17A-1938E3CA012F}"/>
              </a:ext>
            </a:extLst>
          </p:cNvPr>
          <p:cNvSpPr>
            <a:spLocks noGrp="1"/>
          </p:cNvSpPr>
          <p:nvPr>
            <p:ph type="title"/>
          </p:nvPr>
        </p:nvSpPr>
        <p:spPr/>
        <p:txBody>
          <a:bodyPr/>
          <a:lstStyle/>
          <a:p>
            <a:r>
              <a:rPr lang="en-US" dirty="0"/>
              <a:t>Built-in rules</a:t>
            </a:r>
          </a:p>
        </p:txBody>
      </p:sp>
      <p:sp>
        <p:nvSpPr>
          <p:cNvPr id="4" name="Text Placeholder 3">
            <a:extLst>
              <a:ext uri="{FF2B5EF4-FFF2-40B4-BE49-F238E27FC236}">
                <a16:creationId xmlns:a16="http://schemas.microsoft.com/office/drawing/2014/main" id="{5175ECFC-6888-403E-B1E4-67FCE199ABE6}"/>
              </a:ext>
            </a:extLst>
          </p:cNvPr>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99049558"/>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107</TotalTime>
  <Words>364</Words>
  <Application>Microsoft Office PowerPoint</Application>
  <PresentationFormat>Widescreen</PresentationFormat>
  <Paragraphs>100</Paragraphs>
  <Slides>24</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Lucida Console</vt:lpstr>
      <vt:lpstr>Segoe Pro</vt:lpstr>
      <vt:lpstr>Segoe UI</vt:lpstr>
      <vt:lpstr>Segoe UI Semibold</vt:lpstr>
      <vt:lpstr>Wingdings</vt:lpstr>
      <vt:lpstr>White Template</vt:lpstr>
      <vt:lpstr>Securing your Infrastructure with Azure Sentinel</vt:lpstr>
      <vt:lpstr>Agenda</vt:lpstr>
      <vt:lpstr>Azure Sentinel data sources</vt:lpstr>
      <vt:lpstr>Connecting data sources</vt:lpstr>
      <vt:lpstr>Multi-tenant management</vt:lpstr>
      <vt:lpstr>CMK</vt:lpstr>
      <vt:lpstr>Demo</vt:lpstr>
      <vt:lpstr>Rule templates</vt:lpstr>
      <vt:lpstr>Built-in rules</vt:lpstr>
      <vt:lpstr>Custom rules creation</vt:lpstr>
      <vt:lpstr>Demo</vt:lpstr>
      <vt:lpstr>Alerts and automated threat response</vt:lpstr>
      <vt:lpstr>Demo</vt:lpstr>
      <vt:lpstr>Visualize</vt:lpstr>
      <vt:lpstr>Create custom workbooks</vt:lpstr>
      <vt:lpstr>Demo</vt:lpstr>
      <vt:lpstr>Threat hunting</vt:lpstr>
      <vt:lpstr>Investigate</vt:lpstr>
      <vt:lpstr>Demo</vt:lpstr>
      <vt:lpstr>Automated threat response</vt:lpstr>
      <vt:lpstr>Demo</vt:lpstr>
      <vt:lpstr>PowerPoint Presentation</vt:lpstr>
      <vt:lpstr>Easy to modify 4 column table</vt:lpstr>
      <vt:lpstr>Additional table</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35</cp:revision>
  <dcterms:created xsi:type="dcterms:W3CDTF">2020-04-20T15:28:36Z</dcterms:created>
  <dcterms:modified xsi:type="dcterms:W3CDTF">2020-05-07T20:14:52Z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